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FECE6"/>
          </a:solidFill>
          <a:ln/>
        </p:spPr>
      </p:sp>
      <p:pic>
        <p:nvPicPr>
          <p:cNvPr id="4" name="Image 1" descr="preencoded.png">    </p:cNvPr>
          <p:cNvPicPr>
            <a:picLocks noChangeAspect="1"/>
          </p:cNvPicPr>
          <p:nvPr/>
        </p:nvPicPr>
        <p:blipFill>
          <a:blip r:embed="rId2"/>
          <a:stretch>
            <a:fillRect/>
          </a:stretch>
        </p:blipFill>
        <p:spPr>
          <a:xfrm>
            <a:off x="-7620" y="0"/>
            <a:ext cx="5486400" cy="8229600"/>
          </a:xfrm>
          <a:prstGeom prst="rect">
            <a:avLst/>
          </a:prstGeom>
        </p:spPr>
      </p:pic>
      <p:sp>
        <p:nvSpPr>
          <p:cNvPr id="5" name="Text 1"/>
          <p:cNvSpPr/>
          <p:nvPr/>
        </p:nvSpPr>
        <p:spPr>
          <a:xfrm>
            <a:off x="6319599" y="1782008"/>
            <a:ext cx="7477601" cy="1916430"/>
          </a:xfrm>
          <a:prstGeom prst="rect">
            <a:avLst/>
          </a:prstGeom>
          <a:noFill/>
          <a:ln/>
        </p:spPr>
        <p:txBody>
          <a:bodyPr wrap="square" rtlCol="0" anchor="t"/>
          <a:lstStyle/>
          <a:p>
            <a:pPr indent="0" marL="0">
              <a:lnSpc>
                <a:spcPts val="7545"/>
              </a:lnSpc>
              <a:buNone/>
            </a:pPr>
            <a:r>
              <a:rPr lang="en-US" sz="6036" b="1" dirty="0">
                <a:solidFill>
                  <a:srgbClr val="282824"/>
                </a:solidFill>
                <a:latin typeface="Lato" pitchFamily="34" charset="0"/>
                <a:ea typeface="Lato" pitchFamily="34" charset="-122"/>
                <a:cs typeface="Lato" pitchFamily="34" charset="-120"/>
              </a:rPr>
              <a:t>Hotel Aggregator Presentation</a:t>
            </a:r>
            <a:endParaRPr lang="en-US" sz="6036" dirty="0"/>
          </a:p>
        </p:txBody>
      </p:sp>
      <p:sp>
        <p:nvSpPr>
          <p:cNvPr id="6" name="Text 2"/>
          <p:cNvSpPr/>
          <p:nvPr/>
        </p:nvSpPr>
        <p:spPr>
          <a:xfrm>
            <a:off x="6319599" y="4031694"/>
            <a:ext cx="7477601" cy="1777008"/>
          </a:xfrm>
          <a:prstGeom prst="rect">
            <a:avLst/>
          </a:prstGeom>
          <a:noFill/>
          <a:ln/>
        </p:spPr>
        <p:txBody>
          <a:bodyPr wrap="square" rtlCol="0" anchor="t"/>
          <a:lstStyle/>
          <a:p>
            <a:pPr indent="0" marL="0">
              <a:lnSpc>
                <a:spcPts val="2799"/>
              </a:lnSpc>
              <a:buNone/>
            </a:pPr>
            <a:r>
              <a:rPr lang="en-US" sz="1750" dirty="0">
                <a:solidFill>
                  <a:srgbClr val="4A4A45"/>
                </a:solidFill>
                <a:latin typeface="Lato" pitchFamily="34" charset="0"/>
                <a:ea typeface="Lato" pitchFamily="34" charset="-122"/>
                <a:cs typeface="Lato" pitchFamily="34" charset="-120"/>
              </a:rPr>
              <a:t>The dataset contains a wide range of hotel listings with unique IDs and essential details like URLs, descriptions, and neighborhood overviews. It includes host information, property types, room details, amenities, pricing, availability, and reviews. This comprehensive dataset is invaluable for market analysis, trend prediction, and recommendation systems Image:</a:t>
            </a:r>
            <a:endParaRPr lang="en-US" sz="1750" dirty="0"/>
          </a:p>
        </p:txBody>
      </p:sp>
      <p:sp>
        <p:nvSpPr>
          <p:cNvPr id="7" name="Shape 3"/>
          <p:cNvSpPr/>
          <p:nvPr/>
        </p:nvSpPr>
        <p:spPr>
          <a:xfrm>
            <a:off x="6319599" y="6075283"/>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327219" y="6082903"/>
            <a:ext cx="340162" cy="340162"/>
          </a:xfrm>
          <a:prstGeom prst="rect">
            <a:avLst/>
          </a:prstGeom>
        </p:spPr>
      </p:pic>
      <p:sp>
        <p:nvSpPr>
          <p:cNvPr id="9" name="Text 4"/>
          <p:cNvSpPr/>
          <p:nvPr/>
        </p:nvSpPr>
        <p:spPr>
          <a:xfrm>
            <a:off x="6786086" y="6058614"/>
            <a:ext cx="1771888" cy="388858"/>
          </a:xfrm>
          <a:prstGeom prst="rect">
            <a:avLst/>
          </a:prstGeom>
          <a:noFill/>
          <a:ln/>
        </p:spPr>
        <p:txBody>
          <a:bodyPr wrap="none" rtlCol="0" anchor="t"/>
          <a:lstStyle/>
          <a:p>
            <a:pPr algn="l" indent="0" marL="0">
              <a:lnSpc>
                <a:spcPts val="3062"/>
              </a:lnSpc>
              <a:buNone/>
            </a:pPr>
            <a:r>
              <a:rPr lang="en-US" sz="2187" b="1" dirty="0">
                <a:solidFill>
                  <a:srgbClr val="4A4A45"/>
                </a:solidFill>
                <a:latin typeface="Lato" pitchFamily="34" charset="0"/>
                <a:ea typeface="Lato" pitchFamily="34" charset="-122"/>
                <a:cs typeface="Lato" pitchFamily="34" charset="-120"/>
              </a:rPr>
              <a:t>by walid samir</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r>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037993" y="3683198"/>
            <a:ext cx="5554980" cy="694373"/>
          </a:xfrm>
          <a:prstGeom prst="rect">
            <a:avLst/>
          </a:prstGeom>
          <a:noFill/>
          <a:ln/>
        </p:spPr>
        <p:txBody>
          <a:bodyPr wrap="none" rtlCol="0" anchor="t"/>
          <a:lstStyle/>
          <a:p>
            <a:pPr indent="0" marL="0">
              <a:lnSpc>
                <a:spcPts val="5468"/>
              </a:lnSpc>
              <a:buNone/>
            </a:pPr>
            <a:r>
              <a:rPr lang="en-US" sz="4374" b="1" dirty="0">
                <a:solidFill>
                  <a:srgbClr val="282824"/>
                </a:solidFill>
                <a:latin typeface="Lato" pitchFamily="34" charset="0"/>
                <a:ea typeface="Lato" pitchFamily="34" charset="-122"/>
                <a:cs typeface="Lato" pitchFamily="34" charset="-120"/>
              </a:rPr>
              <a:t>Geographical Insights</a:t>
            </a:r>
            <a:endParaRPr lang="en-US" sz="4374" dirty="0"/>
          </a:p>
        </p:txBody>
      </p:sp>
      <p:sp>
        <p:nvSpPr>
          <p:cNvPr id="6" name="Text 3"/>
          <p:cNvSpPr/>
          <p:nvPr/>
        </p:nvSpPr>
        <p:spPr>
          <a:xfrm>
            <a:off x="2037993" y="4932998"/>
            <a:ext cx="2777490" cy="347186"/>
          </a:xfrm>
          <a:prstGeom prst="rect">
            <a:avLst/>
          </a:prstGeom>
          <a:noFill/>
          <a:ln/>
        </p:spPr>
        <p:txBody>
          <a:bodyPr wrap="none" rtlCol="0" anchor="t"/>
          <a:lstStyle/>
          <a:p>
            <a:pPr indent="0" marL="0">
              <a:lnSpc>
                <a:spcPts val="2734"/>
              </a:lnSpc>
              <a:buNone/>
            </a:pPr>
            <a:r>
              <a:rPr lang="en-US" sz="2187" b="1" dirty="0">
                <a:solidFill>
                  <a:srgbClr val="282824"/>
                </a:solidFill>
                <a:latin typeface="Lato" pitchFamily="34" charset="0"/>
                <a:ea typeface="Lato" pitchFamily="34" charset="-122"/>
                <a:cs typeface="Lato" pitchFamily="34" charset="-120"/>
              </a:rPr>
              <a:t>Brief</a:t>
            </a:r>
            <a:endParaRPr lang="en-US" sz="2187" dirty="0"/>
          </a:p>
        </p:txBody>
      </p:sp>
      <p:sp>
        <p:nvSpPr>
          <p:cNvPr id="7" name="Text 4"/>
          <p:cNvSpPr/>
          <p:nvPr/>
        </p:nvSpPr>
        <p:spPr>
          <a:xfrm>
            <a:off x="2393394" y="5502354"/>
            <a:ext cx="4650819" cy="1421606"/>
          </a:xfrm>
          <a:prstGeom prst="rect">
            <a:avLst/>
          </a:prstGeom>
          <a:noFill/>
          <a:ln/>
        </p:spPr>
        <p:txBody>
          <a:bodyPr wrap="square" rtlCol="0" anchor="t"/>
          <a:lstStyle/>
          <a:p>
            <a:pPr algn="l" marL="342900" indent="-342900">
              <a:lnSpc>
                <a:spcPts val="2799"/>
              </a:lnSpc>
              <a:buSzPct val="100000"/>
              <a:buChar char="•"/>
            </a:pPr>
            <a:r>
              <a:rPr lang="en-US" sz="1750" dirty="0">
                <a:solidFill>
                  <a:srgbClr val="4A4A45"/>
                </a:solidFill>
                <a:latin typeface="Lato" pitchFamily="34" charset="0"/>
                <a:ea typeface="Lato" pitchFamily="34" charset="-122"/>
                <a:cs typeface="Lato" pitchFamily="34" charset="-120"/>
              </a:rPr>
              <a:t>Visualize the distribution of listings on a map to identify popular neighborhoods. - Explore the geographical concentration of listings and host locations.</a:t>
            </a:r>
            <a:endParaRPr lang="en-US" sz="1750" dirty="0"/>
          </a:p>
        </p:txBody>
      </p:sp>
      <p:sp>
        <p:nvSpPr>
          <p:cNvPr id="8" name="Text 5"/>
          <p:cNvSpPr/>
          <p:nvPr/>
        </p:nvSpPr>
        <p:spPr>
          <a:xfrm>
            <a:off x="7593806" y="4932998"/>
            <a:ext cx="2777490" cy="347186"/>
          </a:xfrm>
          <a:prstGeom prst="rect">
            <a:avLst/>
          </a:prstGeom>
          <a:noFill/>
          <a:ln/>
        </p:spPr>
        <p:txBody>
          <a:bodyPr wrap="none" rtlCol="0" anchor="t"/>
          <a:lstStyle/>
          <a:p>
            <a:pPr indent="0" marL="0">
              <a:lnSpc>
                <a:spcPts val="2734"/>
              </a:lnSpc>
              <a:buNone/>
            </a:pPr>
            <a:r>
              <a:rPr lang="en-US" sz="2187" b="1" dirty="0">
                <a:solidFill>
                  <a:srgbClr val="282824"/>
                </a:solidFill>
                <a:latin typeface="Lato" pitchFamily="34" charset="0"/>
                <a:ea typeface="Lato" pitchFamily="34" charset="-122"/>
                <a:cs typeface="Lato" pitchFamily="34" charset="-120"/>
              </a:rPr>
              <a:t>Recommendation</a:t>
            </a:r>
            <a:endParaRPr lang="en-US" sz="2187" dirty="0"/>
          </a:p>
        </p:txBody>
      </p:sp>
      <p:sp>
        <p:nvSpPr>
          <p:cNvPr id="9" name="Text 6"/>
          <p:cNvSpPr/>
          <p:nvPr/>
        </p:nvSpPr>
        <p:spPr>
          <a:xfrm>
            <a:off x="7949208" y="5502354"/>
            <a:ext cx="4650819" cy="1066205"/>
          </a:xfrm>
          <a:prstGeom prst="rect">
            <a:avLst/>
          </a:prstGeom>
          <a:noFill/>
          <a:ln/>
        </p:spPr>
        <p:txBody>
          <a:bodyPr wrap="square" rtlCol="0" anchor="t"/>
          <a:lstStyle/>
          <a:p>
            <a:pPr algn="l" marL="342900" indent="-342900">
              <a:lnSpc>
                <a:spcPts val="2799"/>
              </a:lnSpc>
              <a:buSzPct val="100000"/>
              <a:buChar char="•"/>
            </a:pPr>
            <a:r>
              <a:rPr lang="en-US" sz="1750" b="1" dirty="0">
                <a:solidFill>
                  <a:srgbClr val="4A4A45"/>
                </a:solidFill>
                <a:latin typeface="Lato" pitchFamily="34" charset="0"/>
                <a:ea typeface="Lato" pitchFamily="34" charset="-122"/>
                <a:cs typeface="Lato" pitchFamily="34" charset="-120"/>
              </a:rPr>
              <a:t>Implement tailored verification procedures specific to Europe and Australia to ensure authenticity and reliability.</a:t>
            </a:r>
            <a:endParaRPr lang="en-US" sz="1750" dirty="0"/>
          </a:p>
        </p:txBody>
      </p:sp>
      <p:sp>
        <p:nvSpPr>
          <p:cNvPr id="10" name="Text 7"/>
          <p:cNvSpPr/>
          <p:nvPr/>
        </p:nvSpPr>
        <p:spPr>
          <a:xfrm>
            <a:off x="7593806" y="6768465"/>
            <a:ext cx="5006221" cy="355402"/>
          </a:xfrm>
          <a:prstGeom prst="rect">
            <a:avLst/>
          </a:prstGeom>
          <a:noFill/>
          <a:ln/>
        </p:spPr>
        <p:txBody>
          <a:bodyPr wrap="none" rtlCol="0" anchor="t"/>
          <a:lstStyle/>
          <a:p>
            <a:pPr indent="0" marL="0">
              <a:lnSpc>
                <a:spcPts val="2799"/>
              </a:lnSpc>
              <a:buNone/>
            </a:pP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r>
          <p:cNvPicPr>
            <a:picLocks noChangeAspect="1"/>
          </p:cNvPicPr>
          <p:nvPr/>
        </p:nvPicPr>
        <p:blipFill>
          <a:blip r:embed="rId1"/>
          <a:stretch>
            <a:fillRect/>
          </a:stretch>
        </p:blipFill>
        <p:spPr>
          <a:xfrm>
            <a:off x="0" y="0"/>
            <a:ext cx="14630400" cy="2485192"/>
          </a:xfrm>
          <a:prstGeom prst="rect">
            <a:avLst/>
          </a:prstGeom>
        </p:spPr>
      </p:pic>
      <p:sp>
        <p:nvSpPr>
          <p:cNvPr id="5" name="Text 2"/>
          <p:cNvSpPr/>
          <p:nvPr/>
        </p:nvSpPr>
        <p:spPr>
          <a:xfrm>
            <a:off x="2593181" y="3032641"/>
            <a:ext cx="5107424" cy="621268"/>
          </a:xfrm>
          <a:prstGeom prst="rect">
            <a:avLst/>
          </a:prstGeom>
          <a:noFill/>
          <a:ln/>
        </p:spPr>
        <p:txBody>
          <a:bodyPr wrap="none" rtlCol="0" anchor="t"/>
          <a:lstStyle/>
          <a:p>
            <a:pPr indent="0" marL="0">
              <a:lnSpc>
                <a:spcPts val="4892"/>
              </a:lnSpc>
              <a:buNone/>
            </a:pPr>
            <a:r>
              <a:rPr lang="en-US" sz="3914" b="1" dirty="0">
                <a:solidFill>
                  <a:srgbClr val="282824"/>
                </a:solidFill>
                <a:latin typeface="Lato" pitchFamily="34" charset="0"/>
                <a:ea typeface="Lato" pitchFamily="34" charset="-122"/>
                <a:cs typeface="Lato" pitchFamily="34" charset="-120"/>
              </a:rPr>
              <a:t>Pricing and Availability</a:t>
            </a:r>
            <a:endParaRPr lang="en-US" sz="3914" dirty="0"/>
          </a:p>
        </p:txBody>
      </p:sp>
      <p:sp>
        <p:nvSpPr>
          <p:cNvPr id="6" name="Text 3"/>
          <p:cNvSpPr/>
          <p:nvPr/>
        </p:nvSpPr>
        <p:spPr>
          <a:xfrm>
            <a:off x="2593181" y="4150757"/>
            <a:ext cx="2485192" cy="310515"/>
          </a:xfrm>
          <a:prstGeom prst="rect">
            <a:avLst/>
          </a:prstGeom>
          <a:noFill/>
          <a:ln/>
        </p:spPr>
        <p:txBody>
          <a:bodyPr wrap="none" rtlCol="0" anchor="t"/>
          <a:lstStyle/>
          <a:p>
            <a:pPr indent="0" marL="0">
              <a:lnSpc>
                <a:spcPts val="2446"/>
              </a:lnSpc>
              <a:buNone/>
            </a:pPr>
            <a:r>
              <a:rPr lang="en-US" sz="1957" b="1" dirty="0">
                <a:solidFill>
                  <a:srgbClr val="282824"/>
                </a:solidFill>
                <a:latin typeface="Lato" pitchFamily="34" charset="0"/>
                <a:ea typeface="Lato" pitchFamily="34" charset="-122"/>
                <a:cs typeface="Lato" pitchFamily="34" charset="-120"/>
              </a:rPr>
              <a:t>Brief</a:t>
            </a:r>
            <a:endParaRPr lang="en-US" sz="1957" dirty="0"/>
          </a:p>
        </p:txBody>
      </p:sp>
      <p:sp>
        <p:nvSpPr>
          <p:cNvPr id="7" name="Text 4"/>
          <p:cNvSpPr/>
          <p:nvPr/>
        </p:nvSpPr>
        <p:spPr>
          <a:xfrm>
            <a:off x="2911078" y="4659987"/>
            <a:ext cx="4161473" cy="636270"/>
          </a:xfrm>
          <a:prstGeom prst="rect">
            <a:avLst/>
          </a:prstGeom>
          <a:noFill/>
          <a:ln/>
        </p:spPr>
        <p:txBody>
          <a:bodyPr wrap="square" rtlCol="0" anchor="t"/>
          <a:lstStyle/>
          <a:p>
            <a:pPr algn="l" marL="342900" indent="-342900">
              <a:lnSpc>
                <a:spcPts val="2505"/>
              </a:lnSpc>
              <a:buSzPct val="100000"/>
              <a:buChar char="•"/>
            </a:pPr>
            <a:r>
              <a:rPr lang="en-US" sz="1566" dirty="0">
                <a:solidFill>
                  <a:srgbClr val="4A4A45"/>
                </a:solidFill>
                <a:latin typeface="Lato" pitchFamily="34" charset="0"/>
                <a:ea typeface="Lato" pitchFamily="34" charset="-122"/>
                <a:cs typeface="Lato" pitchFamily="34" charset="-120"/>
              </a:rPr>
              <a:t> Analyze pricing trends based on property types, room types, and accommodation capacity</a:t>
            </a:r>
            <a:endParaRPr lang="en-US" sz="1566" dirty="0"/>
          </a:p>
        </p:txBody>
      </p:sp>
      <p:sp>
        <p:nvSpPr>
          <p:cNvPr id="8" name="Text 5"/>
          <p:cNvSpPr/>
          <p:nvPr/>
        </p:nvSpPr>
        <p:spPr>
          <a:xfrm>
            <a:off x="2911078" y="5375672"/>
            <a:ext cx="4161473" cy="636270"/>
          </a:xfrm>
          <a:prstGeom prst="rect">
            <a:avLst/>
          </a:prstGeom>
          <a:noFill/>
          <a:ln/>
        </p:spPr>
        <p:txBody>
          <a:bodyPr wrap="square" rtlCol="0" anchor="t"/>
          <a:lstStyle/>
          <a:p>
            <a:pPr algn="l" marL="342900" indent="-342900">
              <a:lnSpc>
                <a:spcPts val="2505"/>
              </a:lnSpc>
              <a:buSzPct val="100000"/>
              <a:buChar char="•"/>
            </a:pPr>
            <a:r>
              <a:rPr lang="en-US" sz="1566" dirty="0">
                <a:solidFill>
                  <a:srgbClr val="4A4A45"/>
                </a:solidFill>
                <a:latin typeface="Lato" pitchFamily="34" charset="0"/>
                <a:ea typeface="Lato" pitchFamily="34" charset="-122"/>
                <a:cs typeface="Lato" pitchFamily="34" charset="-120"/>
              </a:rPr>
              <a:t>Investigate the availability of listings over time and identify peak periods.</a:t>
            </a:r>
            <a:endParaRPr lang="en-US" sz="1566" dirty="0"/>
          </a:p>
        </p:txBody>
      </p:sp>
      <p:sp>
        <p:nvSpPr>
          <p:cNvPr id="9" name="Text 6"/>
          <p:cNvSpPr/>
          <p:nvPr/>
        </p:nvSpPr>
        <p:spPr>
          <a:xfrm>
            <a:off x="7565231" y="4150757"/>
            <a:ext cx="2485192" cy="310515"/>
          </a:xfrm>
          <a:prstGeom prst="rect">
            <a:avLst/>
          </a:prstGeom>
          <a:noFill/>
          <a:ln/>
        </p:spPr>
        <p:txBody>
          <a:bodyPr wrap="none" rtlCol="0" anchor="t"/>
          <a:lstStyle/>
          <a:p>
            <a:pPr indent="0" marL="0">
              <a:lnSpc>
                <a:spcPts val="2446"/>
              </a:lnSpc>
              <a:buNone/>
            </a:pPr>
            <a:r>
              <a:rPr lang="en-US" sz="1957" b="1" dirty="0">
                <a:solidFill>
                  <a:srgbClr val="282824"/>
                </a:solidFill>
                <a:latin typeface="Lato" pitchFamily="34" charset="0"/>
                <a:ea typeface="Lato" pitchFamily="34" charset="-122"/>
                <a:cs typeface="Lato" pitchFamily="34" charset="-120"/>
              </a:rPr>
              <a:t>Recommendation</a:t>
            </a:r>
            <a:endParaRPr lang="en-US" sz="1957" dirty="0"/>
          </a:p>
        </p:txBody>
      </p:sp>
      <p:sp>
        <p:nvSpPr>
          <p:cNvPr id="10" name="Text 7"/>
          <p:cNvSpPr/>
          <p:nvPr/>
        </p:nvSpPr>
        <p:spPr>
          <a:xfrm>
            <a:off x="7883128" y="4659987"/>
            <a:ext cx="4161473" cy="1272540"/>
          </a:xfrm>
          <a:prstGeom prst="rect">
            <a:avLst/>
          </a:prstGeom>
          <a:noFill/>
          <a:ln/>
        </p:spPr>
        <p:txBody>
          <a:bodyPr wrap="square" rtlCol="0" anchor="t"/>
          <a:lstStyle/>
          <a:p>
            <a:pPr algn="l" marL="342900" indent="-342900">
              <a:lnSpc>
                <a:spcPts val="2505"/>
              </a:lnSpc>
              <a:buSzPct val="100000"/>
              <a:buChar char="•"/>
            </a:pPr>
            <a:r>
              <a:rPr lang="en-US" sz="1566" b="1" dirty="0">
                <a:solidFill>
                  <a:srgbClr val="4A4A45"/>
                </a:solidFill>
                <a:latin typeface="Lato" pitchFamily="34" charset="0"/>
                <a:ea typeface="Lato" pitchFamily="34" charset="-122"/>
                <a:cs typeface="Lato" pitchFamily="34" charset="-120"/>
              </a:rPr>
              <a:t>Improve availability for 30 and 60-day periods by making sure hosts are verified. Show "Host Verified" badges to let guests know listings are trustworthy.</a:t>
            </a:r>
            <a:endParaRPr lang="en-US" sz="1566" dirty="0"/>
          </a:p>
        </p:txBody>
      </p:sp>
      <p:sp>
        <p:nvSpPr>
          <p:cNvPr id="11" name="Text 8"/>
          <p:cNvSpPr/>
          <p:nvPr/>
        </p:nvSpPr>
        <p:spPr>
          <a:xfrm>
            <a:off x="7883128" y="6011942"/>
            <a:ext cx="4161473" cy="1590675"/>
          </a:xfrm>
          <a:prstGeom prst="rect">
            <a:avLst/>
          </a:prstGeom>
          <a:noFill/>
          <a:ln/>
        </p:spPr>
        <p:txBody>
          <a:bodyPr wrap="square" rtlCol="0" anchor="t"/>
          <a:lstStyle/>
          <a:p>
            <a:pPr algn="l" marL="342900" indent="-342900">
              <a:lnSpc>
                <a:spcPts val="2505"/>
              </a:lnSpc>
              <a:buSzPct val="100000"/>
              <a:buChar char="•"/>
            </a:pPr>
            <a:r>
              <a:rPr lang="en-US" sz="1566" b="1" dirty="0">
                <a:solidFill>
                  <a:srgbClr val="4A4A45"/>
                </a:solidFill>
                <a:latin typeface="Lato" pitchFamily="34" charset="0"/>
                <a:ea typeface="Lato" pitchFamily="34" charset="-122"/>
                <a:cs typeface="Lato" pitchFamily="34" charset="-120"/>
              </a:rPr>
              <a:t>To increase availability for 30-day and longer stays, prioritize accommodation verification. Displaying "Accommodation Verified" badges will assure guests of listing reliability and host authenticity.</a:t>
            </a:r>
            <a:endParaRPr lang="en-US" sz="1566"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r>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037993" y="3616643"/>
            <a:ext cx="5554980" cy="694373"/>
          </a:xfrm>
          <a:prstGeom prst="rect">
            <a:avLst/>
          </a:prstGeom>
          <a:noFill/>
          <a:ln/>
        </p:spPr>
        <p:txBody>
          <a:bodyPr wrap="none" rtlCol="0" anchor="t"/>
          <a:lstStyle/>
          <a:p>
            <a:pPr indent="0" marL="0">
              <a:lnSpc>
                <a:spcPts val="5468"/>
              </a:lnSpc>
              <a:buNone/>
            </a:pPr>
            <a:r>
              <a:rPr lang="en-US" sz="4374" b="1" dirty="0">
                <a:solidFill>
                  <a:srgbClr val="282824"/>
                </a:solidFill>
                <a:latin typeface="Lato" pitchFamily="34" charset="0"/>
                <a:ea typeface="Lato" pitchFamily="34" charset="-122"/>
                <a:cs typeface="Lato" pitchFamily="34" charset="-120"/>
              </a:rPr>
              <a:t>Host Performance</a:t>
            </a:r>
            <a:endParaRPr lang="en-US" sz="4374" dirty="0"/>
          </a:p>
        </p:txBody>
      </p:sp>
      <p:sp>
        <p:nvSpPr>
          <p:cNvPr id="6" name="Text 3"/>
          <p:cNvSpPr/>
          <p:nvPr/>
        </p:nvSpPr>
        <p:spPr>
          <a:xfrm>
            <a:off x="2037993" y="4866442"/>
            <a:ext cx="2777490" cy="347186"/>
          </a:xfrm>
          <a:prstGeom prst="rect">
            <a:avLst/>
          </a:prstGeom>
          <a:noFill/>
          <a:ln/>
        </p:spPr>
        <p:txBody>
          <a:bodyPr wrap="none" rtlCol="0" anchor="t"/>
          <a:lstStyle/>
          <a:p>
            <a:pPr indent="0" marL="0">
              <a:lnSpc>
                <a:spcPts val="2734"/>
              </a:lnSpc>
              <a:buNone/>
            </a:pPr>
            <a:r>
              <a:rPr lang="en-US" sz="2187" b="1" dirty="0">
                <a:solidFill>
                  <a:srgbClr val="282824"/>
                </a:solidFill>
                <a:latin typeface="Lato" pitchFamily="34" charset="0"/>
                <a:ea typeface="Lato" pitchFamily="34" charset="-122"/>
                <a:cs typeface="Lato" pitchFamily="34" charset="-120"/>
              </a:rPr>
              <a:t>Brief</a:t>
            </a:r>
            <a:endParaRPr lang="en-US" sz="2187" dirty="0"/>
          </a:p>
        </p:txBody>
      </p:sp>
      <p:sp>
        <p:nvSpPr>
          <p:cNvPr id="7" name="Text 4"/>
          <p:cNvSpPr/>
          <p:nvPr/>
        </p:nvSpPr>
        <p:spPr>
          <a:xfrm>
            <a:off x="2393394" y="5435798"/>
            <a:ext cx="4650819"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4A4A45"/>
                </a:solidFill>
                <a:latin typeface="Lato" pitchFamily="34" charset="0"/>
                <a:ea typeface="Lato" pitchFamily="34" charset="-122"/>
                <a:cs typeface="Lato" pitchFamily="34" charset="-120"/>
              </a:rPr>
              <a:t>- Evaluate host characteristics, including superhost status, response times, and verification methods</a:t>
            </a:r>
            <a:endParaRPr lang="en-US" sz="1750" dirty="0"/>
          </a:p>
        </p:txBody>
      </p:sp>
      <p:sp>
        <p:nvSpPr>
          <p:cNvPr id="8" name="Text 5"/>
          <p:cNvSpPr/>
          <p:nvPr/>
        </p:nvSpPr>
        <p:spPr>
          <a:xfrm>
            <a:off x="2037993" y="6701909"/>
            <a:ext cx="5006221" cy="355402"/>
          </a:xfrm>
          <a:prstGeom prst="rect">
            <a:avLst/>
          </a:prstGeom>
          <a:noFill/>
          <a:ln/>
        </p:spPr>
        <p:txBody>
          <a:bodyPr wrap="none" rtlCol="0" anchor="t"/>
          <a:lstStyle/>
          <a:p>
            <a:pPr indent="0" marL="0">
              <a:lnSpc>
                <a:spcPts val="2799"/>
              </a:lnSpc>
              <a:buNone/>
            </a:pPr>
            <a:endParaRPr lang="en-US" sz="1750" dirty="0"/>
          </a:p>
        </p:txBody>
      </p:sp>
      <p:sp>
        <p:nvSpPr>
          <p:cNvPr id="9" name="Text 6"/>
          <p:cNvSpPr/>
          <p:nvPr/>
        </p:nvSpPr>
        <p:spPr>
          <a:xfrm>
            <a:off x="7593806" y="4866442"/>
            <a:ext cx="2777490" cy="347186"/>
          </a:xfrm>
          <a:prstGeom prst="rect">
            <a:avLst/>
          </a:prstGeom>
          <a:noFill/>
          <a:ln/>
        </p:spPr>
        <p:txBody>
          <a:bodyPr wrap="none" rtlCol="0" anchor="t"/>
          <a:lstStyle/>
          <a:p>
            <a:pPr indent="0" marL="0">
              <a:lnSpc>
                <a:spcPts val="2734"/>
              </a:lnSpc>
              <a:buNone/>
            </a:pPr>
            <a:r>
              <a:rPr lang="en-US" sz="2187" b="1" dirty="0">
                <a:solidFill>
                  <a:srgbClr val="282824"/>
                </a:solidFill>
                <a:latin typeface="Lato" pitchFamily="34" charset="0"/>
                <a:ea typeface="Lato" pitchFamily="34" charset="-122"/>
                <a:cs typeface="Lato" pitchFamily="34" charset="-120"/>
              </a:rPr>
              <a:t>Recommendation</a:t>
            </a:r>
            <a:endParaRPr lang="en-US" sz="2187" dirty="0"/>
          </a:p>
        </p:txBody>
      </p:sp>
      <p:sp>
        <p:nvSpPr>
          <p:cNvPr id="10" name="Text 7"/>
          <p:cNvSpPr/>
          <p:nvPr/>
        </p:nvSpPr>
        <p:spPr>
          <a:xfrm>
            <a:off x="7949208" y="5435798"/>
            <a:ext cx="4650819"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4A4A45"/>
                </a:solidFill>
                <a:latin typeface="Lato" pitchFamily="34" charset="0"/>
                <a:ea typeface="Lato" pitchFamily="34" charset="-122"/>
                <a:cs typeface="Lato" pitchFamily="34" charset="-120"/>
              </a:rPr>
              <a:t>Improve host acceptance and response for better guest experiences.</a:t>
            </a:r>
            <a:endParaRPr lang="en-US" sz="1750" dirty="0"/>
          </a:p>
        </p:txBody>
      </p:sp>
      <p:sp>
        <p:nvSpPr>
          <p:cNvPr id="11" name="Text 8"/>
          <p:cNvSpPr/>
          <p:nvPr/>
        </p:nvSpPr>
        <p:spPr>
          <a:xfrm>
            <a:off x="7949208" y="6235422"/>
            <a:ext cx="4650819" cy="1066205"/>
          </a:xfrm>
          <a:prstGeom prst="rect">
            <a:avLst/>
          </a:prstGeom>
          <a:noFill/>
          <a:ln/>
        </p:spPr>
        <p:txBody>
          <a:bodyPr wrap="square" rtlCol="0" anchor="t"/>
          <a:lstStyle/>
          <a:p>
            <a:pPr algn="l" marL="342900" indent="-342900">
              <a:lnSpc>
                <a:spcPts val="2799"/>
              </a:lnSpc>
              <a:buSzPct val="100000"/>
              <a:buChar char="•"/>
            </a:pPr>
            <a:r>
              <a:rPr lang="en-US" sz="1750" b="1" dirty="0">
                <a:solidFill>
                  <a:srgbClr val="4A4A45"/>
                </a:solidFill>
                <a:latin typeface="Lato" pitchFamily="34" charset="0"/>
                <a:ea typeface="Lato" pitchFamily="34" charset="-122"/>
                <a:cs typeface="Lato" pitchFamily="34" charset="-120"/>
              </a:rPr>
              <a:t>Enhance Superhost status by delivering professional-level service and exceeding guest expectations consistently.</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30553"/>
          </a:xfrm>
          <a:prstGeom prst="rect">
            <a:avLst/>
          </a:prstGeom>
          <a:solidFill>
            <a:srgbClr val="EFECE6"/>
          </a:solidFill>
          <a:ln/>
        </p:spPr>
      </p:sp>
      <p:pic>
        <p:nvPicPr>
          <p:cNvPr id="4" name="Image 0" descr="preencoded.png">    </p:cNvPr>
          <p:cNvPicPr>
            <a:picLocks noChangeAspect="1"/>
          </p:cNvPicPr>
          <p:nvPr/>
        </p:nvPicPr>
        <p:blipFill>
          <a:blip r:embed="rId1"/>
          <a:stretch>
            <a:fillRect/>
          </a:stretch>
        </p:blipFill>
        <p:spPr>
          <a:xfrm>
            <a:off x="0" y="0"/>
            <a:ext cx="14630400" cy="2382560"/>
          </a:xfrm>
          <a:prstGeom prst="rect">
            <a:avLst/>
          </a:prstGeom>
        </p:spPr>
      </p:pic>
      <p:sp>
        <p:nvSpPr>
          <p:cNvPr id="5" name="Text 2"/>
          <p:cNvSpPr/>
          <p:nvPr/>
        </p:nvSpPr>
        <p:spPr>
          <a:xfrm>
            <a:off x="2788325" y="2906673"/>
            <a:ext cx="4765119" cy="595551"/>
          </a:xfrm>
          <a:prstGeom prst="rect">
            <a:avLst/>
          </a:prstGeom>
          <a:noFill/>
          <a:ln/>
        </p:spPr>
        <p:txBody>
          <a:bodyPr wrap="none" rtlCol="0" anchor="t"/>
          <a:lstStyle/>
          <a:p>
            <a:pPr indent="0" marL="0">
              <a:lnSpc>
                <a:spcPts val="4690"/>
              </a:lnSpc>
              <a:buNone/>
            </a:pPr>
            <a:r>
              <a:rPr lang="en-US" sz="3752" b="1" dirty="0">
                <a:solidFill>
                  <a:srgbClr val="282824"/>
                </a:solidFill>
                <a:latin typeface="Lato" pitchFamily="34" charset="0"/>
                <a:ea typeface="Lato" pitchFamily="34" charset="-122"/>
                <a:cs typeface="Lato" pitchFamily="34" charset="-120"/>
              </a:rPr>
              <a:t>Guest Satisfactions</a:t>
            </a:r>
            <a:endParaRPr lang="en-US" sz="3752" dirty="0"/>
          </a:p>
        </p:txBody>
      </p:sp>
      <p:sp>
        <p:nvSpPr>
          <p:cNvPr id="6" name="Text 3"/>
          <p:cNvSpPr/>
          <p:nvPr/>
        </p:nvSpPr>
        <p:spPr>
          <a:xfrm>
            <a:off x="2788325" y="3978593"/>
            <a:ext cx="2382560" cy="297775"/>
          </a:xfrm>
          <a:prstGeom prst="rect">
            <a:avLst/>
          </a:prstGeom>
          <a:noFill/>
          <a:ln/>
        </p:spPr>
        <p:txBody>
          <a:bodyPr wrap="none" rtlCol="0" anchor="t"/>
          <a:lstStyle/>
          <a:p>
            <a:pPr indent="0" marL="0">
              <a:lnSpc>
                <a:spcPts val="2345"/>
              </a:lnSpc>
              <a:buNone/>
            </a:pPr>
            <a:r>
              <a:rPr lang="en-US" sz="1876" b="1" dirty="0">
                <a:solidFill>
                  <a:srgbClr val="282824"/>
                </a:solidFill>
                <a:latin typeface="Lato" pitchFamily="34" charset="0"/>
                <a:ea typeface="Lato" pitchFamily="34" charset="-122"/>
                <a:cs typeface="Lato" pitchFamily="34" charset="-120"/>
              </a:rPr>
              <a:t>Brief</a:t>
            </a:r>
            <a:endParaRPr lang="en-US" sz="1876" dirty="0"/>
          </a:p>
        </p:txBody>
      </p:sp>
      <p:sp>
        <p:nvSpPr>
          <p:cNvPr id="7" name="Text 4"/>
          <p:cNvSpPr/>
          <p:nvPr/>
        </p:nvSpPr>
        <p:spPr>
          <a:xfrm>
            <a:off x="3093244" y="4466868"/>
            <a:ext cx="3989427" cy="609838"/>
          </a:xfrm>
          <a:prstGeom prst="rect">
            <a:avLst/>
          </a:prstGeom>
          <a:noFill/>
          <a:ln/>
        </p:spPr>
        <p:txBody>
          <a:bodyPr wrap="square" rtlCol="0" anchor="t"/>
          <a:lstStyle/>
          <a:p>
            <a:pPr algn="l" marL="342900" indent="-342900">
              <a:lnSpc>
                <a:spcPts val="2401"/>
              </a:lnSpc>
              <a:buSzPct val="100000"/>
              <a:buChar char="•"/>
            </a:pPr>
            <a:r>
              <a:rPr lang="en-US" sz="1501" dirty="0">
                <a:solidFill>
                  <a:srgbClr val="4A4A45"/>
                </a:solidFill>
                <a:latin typeface="Lato" pitchFamily="34" charset="0"/>
                <a:ea typeface="Lato" pitchFamily="34" charset="-122"/>
                <a:cs typeface="Lato" pitchFamily="34" charset="-120"/>
              </a:rPr>
              <a:t>Examine review scores and their impact on overall listing performance. </a:t>
            </a:r>
            <a:endParaRPr lang="en-US" sz="1501" dirty="0"/>
          </a:p>
        </p:txBody>
      </p:sp>
      <p:sp>
        <p:nvSpPr>
          <p:cNvPr id="8" name="Text 5"/>
          <p:cNvSpPr/>
          <p:nvPr/>
        </p:nvSpPr>
        <p:spPr>
          <a:xfrm>
            <a:off x="3093244" y="5152906"/>
            <a:ext cx="3989427" cy="609838"/>
          </a:xfrm>
          <a:prstGeom prst="rect">
            <a:avLst/>
          </a:prstGeom>
          <a:noFill/>
          <a:ln/>
        </p:spPr>
        <p:txBody>
          <a:bodyPr wrap="square" rtlCol="0" anchor="t"/>
          <a:lstStyle/>
          <a:p>
            <a:pPr algn="l" marL="342900" indent="-342900">
              <a:lnSpc>
                <a:spcPts val="2401"/>
              </a:lnSpc>
              <a:buSzPct val="100000"/>
              <a:buChar char="•"/>
            </a:pPr>
            <a:r>
              <a:rPr lang="en-US" sz="1501" dirty="0">
                <a:solidFill>
                  <a:srgbClr val="4A4A45"/>
                </a:solidFill>
                <a:latin typeface="Lato" pitchFamily="34" charset="0"/>
                <a:ea typeface="Lato" pitchFamily="34" charset="-122"/>
                <a:cs typeface="Lato" pitchFamily="34" charset="-120"/>
              </a:rPr>
              <a:t>Identify areas for improvement based on specific review categories.</a:t>
            </a:r>
            <a:endParaRPr lang="en-US" sz="1501" dirty="0"/>
          </a:p>
        </p:txBody>
      </p:sp>
      <p:sp>
        <p:nvSpPr>
          <p:cNvPr id="9" name="Text 6"/>
          <p:cNvSpPr/>
          <p:nvPr/>
        </p:nvSpPr>
        <p:spPr>
          <a:xfrm>
            <a:off x="7555349" y="3978593"/>
            <a:ext cx="2382560" cy="297775"/>
          </a:xfrm>
          <a:prstGeom prst="rect">
            <a:avLst/>
          </a:prstGeom>
          <a:noFill/>
          <a:ln/>
        </p:spPr>
        <p:txBody>
          <a:bodyPr wrap="none" rtlCol="0" anchor="t"/>
          <a:lstStyle/>
          <a:p>
            <a:pPr indent="0" marL="0">
              <a:lnSpc>
                <a:spcPts val="2345"/>
              </a:lnSpc>
              <a:buNone/>
            </a:pPr>
            <a:r>
              <a:rPr lang="en-US" sz="1876" b="1" dirty="0">
                <a:solidFill>
                  <a:srgbClr val="282824"/>
                </a:solidFill>
                <a:latin typeface="Lato" pitchFamily="34" charset="0"/>
                <a:ea typeface="Lato" pitchFamily="34" charset="-122"/>
                <a:cs typeface="Lato" pitchFamily="34" charset="-120"/>
              </a:rPr>
              <a:t>Recommendation</a:t>
            </a:r>
            <a:endParaRPr lang="en-US" sz="1876" dirty="0"/>
          </a:p>
        </p:txBody>
      </p:sp>
      <p:sp>
        <p:nvSpPr>
          <p:cNvPr id="10" name="Text 7"/>
          <p:cNvSpPr/>
          <p:nvPr/>
        </p:nvSpPr>
        <p:spPr>
          <a:xfrm>
            <a:off x="7860268" y="4466868"/>
            <a:ext cx="3989427" cy="609838"/>
          </a:xfrm>
          <a:prstGeom prst="rect">
            <a:avLst/>
          </a:prstGeom>
          <a:noFill/>
          <a:ln/>
        </p:spPr>
        <p:txBody>
          <a:bodyPr wrap="square" rtlCol="0" anchor="t"/>
          <a:lstStyle/>
          <a:p>
            <a:pPr algn="l" marL="342900" indent="-342900">
              <a:lnSpc>
                <a:spcPts val="2401"/>
              </a:lnSpc>
              <a:buSzPct val="100000"/>
              <a:buChar char="•"/>
            </a:pPr>
            <a:r>
              <a:rPr lang="en-US" sz="1501" b="1" dirty="0">
                <a:solidFill>
                  <a:srgbClr val="4A4A45"/>
                </a:solidFill>
                <a:latin typeface="Lato" pitchFamily="34" charset="0"/>
                <a:ea typeface="Lato" pitchFamily="34" charset="-122"/>
                <a:cs typeface="Lato" pitchFamily="34" charset="-120"/>
              </a:rPr>
              <a:t>Enhance ratings for entire home/apartment listings to ensure guest satisfaction.</a:t>
            </a:r>
            <a:endParaRPr lang="en-US" sz="1501" dirty="0"/>
          </a:p>
        </p:txBody>
      </p:sp>
      <p:sp>
        <p:nvSpPr>
          <p:cNvPr id="11" name="Text 8"/>
          <p:cNvSpPr/>
          <p:nvPr/>
        </p:nvSpPr>
        <p:spPr>
          <a:xfrm>
            <a:off x="7860268" y="5152906"/>
            <a:ext cx="3989427" cy="914757"/>
          </a:xfrm>
          <a:prstGeom prst="rect">
            <a:avLst/>
          </a:prstGeom>
          <a:noFill/>
          <a:ln/>
        </p:spPr>
        <p:txBody>
          <a:bodyPr wrap="square" rtlCol="0" anchor="t"/>
          <a:lstStyle/>
          <a:p>
            <a:pPr algn="l" marL="342900" indent="-342900">
              <a:lnSpc>
                <a:spcPts val="2401"/>
              </a:lnSpc>
              <a:buSzPct val="100000"/>
              <a:buChar char="•"/>
            </a:pPr>
            <a:r>
              <a:rPr lang="en-US" sz="1501" b="1" dirty="0">
                <a:solidFill>
                  <a:srgbClr val="4A4A45"/>
                </a:solidFill>
                <a:latin typeface="Lato" pitchFamily="34" charset="0"/>
                <a:ea typeface="Lato" pitchFamily="34" charset="-122"/>
                <a:cs typeface="Lato" pitchFamily="34" charset="-120"/>
              </a:rPr>
              <a:t>Improve ratings in communication, values, and check-in experiences to elevate guest satisfaction.</a:t>
            </a:r>
            <a:endParaRPr lang="en-US" sz="1501" dirty="0"/>
          </a:p>
        </p:txBody>
      </p:sp>
      <p:sp>
        <p:nvSpPr>
          <p:cNvPr id="12" name="Text 9"/>
          <p:cNvSpPr/>
          <p:nvPr/>
        </p:nvSpPr>
        <p:spPr>
          <a:xfrm>
            <a:off x="7860268" y="6143863"/>
            <a:ext cx="3989427" cy="914757"/>
          </a:xfrm>
          <a:prstGeom prst="rect">
            <a:avLst/>
          </a:prstGeom>
          <a:noFill/>
          <a:ln/>
        </p:spPr>
        <p:txBody>
          <a:bodyPr wrap="square" rtlCol="0" anchor="t"/>
          <a:lstStyle/>
          <a:p>
            <a:pPr algn="l" marL="342900" indent="-342900">
              <a:lnSpc>
                <a:spcPts val="2401"/>
              </a:lnSpc>
              <a:buSzPct val="100000"/>
              <a:buChar char="•"/>
            </a:pPr>
            <a:r>
              <a:rPr lang="en-US" sz="1501" b="1" dirty="0">
                <a:solidFill>
                  <a:srgbClr val="4A4A45"/>
                </a:solidFill>
                <a:latin typeface="Lato" pitchFamily="34" charset="0"/>
                <a:ea typeface="Lato" pitchFamily="34" charset="-122"/>
                <a:cs typeface="Lato" pitchFamily="34" charset="-120"/>
              </a:rPr>
              <a:t>(Focus on enhancing ratings specifically for accommodation aspects 2 and 4 to meet guest expectations effectively.</a:t>
            </a:r>
            <a:endParaRPr lang="en-US" sz="1501" dirty="0"/>
          </a:p>
        </p:txBody>
      </p:sp>
      <p:sp>
        <p:nvSpPr>
          <p:cNvPr id="13" name="Text 10"/>
          <p:cNvSpPr/>
          <p:nvPr/>
        </p:nvSpPr>
        <p:spPr>
          <a:xfrm>
            <a:off x="7555349" y="7230070"/>
            <a:ext cx="4294346" cy="304919"/>
          </a:xfrm>
          <a:prstGeom prst="rect">
            <a:avLst/>
          </a:prstGeom>
          <a:noFill/>
          <a:ln/>
        </p:spPr>
        <p:txBody>
          <a:bodyPr wrap="none" rtlCol="0" anchor="t"/>
          <a:lstStyle/>
          <a:p>
            <a:pPr indent="0" marL="0">
              <a:lnSpc>
                <a:spcPts val="2401"/>
              </a:lnSpc>
              <a:buNone/>
            </a:pPr>
            <a:endParaRPr lang="en-US" sz="1501"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r>
          <p:cNvPicPr>
            <a:picLocks noChangeAspect="1"/>
          </p:cNvPicPr>
          <p:nvPr/>
        </p:nvPicPr>
        <p:blipFill>
          <a:blip r:embed="rId1"/>
          <a:stretch>
            <a:fillRect/>
          </a:stretch>
        </p:blipFill>
        <p:spPr>
          <a:xfrm>
            <a:off x="0" y="0"/>
            <a:ext cx="14630400" cy="2497574"/>
          </a:xfrm>
          <a:prstGeom prst="rect">
            <a:avLst/>
          </a:prstGeom>
        </p:spPr>
      </p:pic>
      <p:sp>
        <p:nvSpPr>
          <p:cNvPr id="5" name="Text 2"/>
          <p:cNvSpPr/>
          <p:nvPr/>
        </p:nvSpPr>
        <p:spPr>
          <a:xfrm>
            <a:off x="2569607" y="3047643"/>
            <a:ext cx="6622018" cy="624483"/>
          </a:xfrm>
          <a:prstGeom prst="rect">
            <a:avLst/>
          </a:prstGeom>
          <a:noFill/>
          <a:ln/>
        </p:spPr>
        <p:txBody>
          <a:bodyPr wrap="none" rtlCol="0" anchor="t"/>
          <a:lstStyle/>
          <a:p>
            <a:pPr indent="0" marL="0">
              <a:lnSpc>
                <a:spcPts val="4917"/>
              </a:lnSpc>
              <a:buNone/>
            </a:pPr>
            <a:r>
              <a:rPr lang="en-US" sz="3933" b="1" dirty="0">
                <a:solidFill>
                  <a:srgbClr val="282824"/>
                </a:solidFill>
                <a:latin typeface="Lato" pitchFamily="34" charset="0"/>
                <a:ea typeface="Lato" pitchFamily="34" charset="-122"/>
                <a:cs typeface="Lato" pitchFamily="34" charset="-120"/>
              </a:rPr>
              <a:t>Property Type and Room type</a:t>
            </a:r>
            <a:endParaRPr lang="en-US" sz="3933" dirty="0"/>
          </a:p>
        </p:txBody>
      </p:sp>
      <p:sp>
        <p:nvSpPr>
          <p:cNvPr id="6" name="Text 3"/>
          <p:cNvSpPr/>
          <p:nvPr/>
        </p:nvSpPr>
        <p:spPr>
          <a:xfrm>
            <a:off x="2569607" y="4171593"/>
            <a:ext cx="2497574" cy="312182"/>
          </a:xfrm>
          <a:prstGeom prst="rect">
            <a:avLst/>
          </a:prstGeom>
          <a:noFill/>
          <a:ln/>
        </p:spPr>
        <p:txBody>
          <a:bodyPr wrap="none" rtlCol="0" anchor="t"/>
          <a:lstStyle/>
          <a:p>
            <a:pPr indent="0" marL="0">
              <a:lnSpc>
                <a:spcPts val="2458"/>
              </a:lnSpc>
              <a:buNone/>
            </a:pPr>
            <a:r>
              <a:rPr lang="en-US" sz="1967" b="1" dirty="0">
                <a:solidFill>
                  <a:srgbClr val="282824"/>
                </a:solidFill>
                <a:latin typeface="Lato" pitchFamily="34" charset="0"/>
                <a:ea typeface="Lato" pitchFamily="34" charset="-122"/>
                <a:cs typeface="Lato" pitchFamily="34" charset="-120"/>
              </a:rPr>
              <a:t>Brief</a:t>
            </a:r>
            <a:endParaRPr lang="en-US" sz="1967" dirty="0"/>
          </a:p>
        </p:txBody>
      </p:sp>
      <p:sp>
        <p:nvSpPr>
          <p:cNvPr id="7" name="Text 4"/>
          <p:cNvSpPr/>
          <p:nvPr/>
        </p:nvSpPr>
        <p:spPr>
          <a:xfrm>
            <a:off x="2889171" y="4683562"/>
            <a:ext cx="4182189" cy="639127"/>
          </a:xfrm>
          <a:prstGeom prst="rect">
            <a:avLst/>
          </a:prstGeom>
          <a:noFill/>
          <a:ln/>
        </p:spPr>
        <p:txBody>
          <a:bodyPr wrap="square" rtlCol="0" anchor="t"/>
          <a:lstStyle/>
          <a:p>
            <a:pPr algn="l" marL="342900" indent="-342900">
              <a:lnSpc>
                <a:spcPts val="2517"/>
              </a:lnSpc>
              <a:buSzPct val="100000"/>
              <a:buChar char="•"/>
            </a:pPr>
            <a:r>
              <a:rPr lang="en-US" sz="1573" dirty="0">
                <a:solidFill>
                  <a:srgbClr val="4A4A45"/>
                </a:solidFill>
                <a:latin typeface="Lato" pitchFamily="34" charset="0"/>
                <a:ea typeface="Lato" pitchFamily="34" charset="-122"/>
                <a:cs typeface="Lato" pitchFamily="34" charset="-120"/>
              </a:rPr>
              <a:t>Analyze the distribution of property types and room types. </a:t>
            </a:r>
            <a:endParaRPr lang="en-US" sz="1573" dirty="0"/>
          </a:p>
        </p:txBody>
      </p:sp>
      <p:sp>
        <p:nvSpPr>
          <p:cNvPr id="8" name="Text 5"/>
          <p:cNvSpPr/>
          <p:nvPr/>
        </p:nvSpPr>
        <p:spPr>
          <a:xfrm>
            <a:off x="2889171" y="5402580"/>
            <a:ext cx="4182189" cy="639127"/>
          </a:xfrm>
          <a:prstGeom prst="rect">
            <a:avLst/>
          </a:prstGeom>
          <a:noFill/>
          <a:ln/>
        </p:spPr>
        <p:txBody>
          <a:bodyPr wrap="square" rtlCol="0" anchor="t"/>
          <a:lstStyle/>
          <a:p>
            <a:pPr algn="l" marL="342900" indent="-342900">
              <a:lnSpc>
                <a:spcPts val="2517"/>
              </a:lnSpc>
              <a:buSzPct val="100000"/>
              <a:buChar char="•"/>
            </a:pPr>
            <a:r>
              <a:rPr lang="en-US" sz="1573" dirty="0">
                <a:solidFill>
                  <a:srgbClr val="4A4A45"/>
                </a:solidFill>
                <a:latin typeface="Lato" pitchFamily="34" charset="0"/>
                <a:ea typeface="Lato" pitchFamily="34" charset="-122"/>
                <a:cs typeface="Lato" pitchFamily="34" charset="-120"/>
              </a:rPr>
              <a:t>Explore trends in the popularity of specific accommodation setups.</a:t>
            </a:r>
            <a:endParaRPr lang="en-US" sz="1573" dirty="0"/>
          </a:p>
        </p:txBody>
      </p:sp>
      <p:sp>
        <p:nvSpPr>
          <p:cNvPr id="9" name="Text 6"/>
          <p:cNvSpPr/>
          <p:nvPr/>
        </p:nvSpPr>
        <p:spPr>
          <a:xfrm>
            <a:off x="7566422" y="4171593"/>
            <a:ext cx="2497574" cy="312182"/>
          </a:xfrm>
          <a:prstGeom prst="rect">
            <a:avLst/>
          </a:prstGeom>
          <a:noFill/>
          <a:ln/>
        </p:spPr>
        <p:txBody>
          <a:bodyPr wrap="none" rtlCol="0" anchor="t"/>
          <a:lstStyle/>
          <a:p>
            <a:pPr indent="0" marL="0">
              <a:lnSpc>
                <a:spcPts val="2458"/>
              </a:lnSpc>
              <a:buNone/>
            </a:pPr>
            <a:r>
              <a:rPr lang="en-US" sz="1967" b="1" dirty="0">
                <a:solidFill>
                  <a:srgbClr val="282824"/>
                </a:solidFill>
                <a:latin typeface="Lato" pitchFamily="34" charset="0"/>
                <a:ea typeface="Lato" pitchFamily="34" charset="-122"/>
                <a:cs typeface="Lato" pitchFamily="34" charset="-120"/>
              </a:rPr>
              <a:t>Recommendation</a:t>
            </a:r>
            <a:endParaRPr lang="en-US" sz="1967" dirty="0"/>
          </a:p>
        </p:txBody>
      </p:sp>
      <p:sp>
        <p:nvSpPr>
          <p:cNvPr id="10" name="Text 7"/>
          <p:cNvSpPr/>
          <p:nvPr/>
        </p:nvSpPr>
        <p:spPr>
          <a:xfrm>
            <a:off x="7885986" y="4683562"/>
            <a:ext cx="4182189" cy="958691"/>
          </a:xfrm>
          <a:prstGeom prst="rect">
            <a:avLst/>
          </a:prstGeom>
          <a:noFill/>
          <a:ln/>
        </p:spPr>
        <p:txBody>
          <a:bodyPr wrap="square" rtlCol="0" anchor="t"/>
          <a:lstStyle/>
          <a:p>
            <a:pPr algn="l" marL="342900" indent="-342900">
              <a:lnSpc>
                <a:spcPts val="2517"/>
              </a:lnSpc>
              <a:buSzPct val="100000"/>
              <a:buChar char="•"/>
            </a:pPr>
            <a:r>
              <a:rPr lang="en-US" sz="1573" b="1" dirty="0">
                <a:solidFill>
                  <a:srgbClr val="4A4A45"/>
                </a:solidFill>
                <a:latin typeface="Lato" pitchFamily="34" charset="0"/>
                <a:ea typeface="Lato" pitchFamily="34" charset="-122"/>
                <a:cs typeface="Lato" pitchFamily="34" charset="-120"/>
              </a:rPr>
              <a:t>Enhance host verification for each accommodation by room type to boost guest trust and confidence.</a:t>
            </a:r>
            <a:endParaRPr lang="en-US" sz="1573" dirty="0"/>
          </a:p>
        </p:txBody>
      </p:sp>
      <p:sp>
        <p:nvSpPr>
          <p:cNvPr id="11" name="Text 8"/>
          <p:cNvSpPr/>
          <p:nvPr/>
        </p:nvSpPr>
        <p:spPr>
          <a:xfrm>
            <a:off x="7885986" y="5722144"/>
            <a:ext cx="4182189" cy="1278255"/>
          </a:xfrm>
          <a:prstGeom prst="rect">
            <a:avLst/>
          </a:prstGeom>
          <a:noFill/>
          <a:ln/>
        </p:spPr>
        <p:txBody>
          <a:bodyPr wrap="square" rtlCol="0" anchor="t"/>
          <a:lstStyle/>
          <a:p>
            <a:pPr algn="l" marL="342900" indent="-342900">
              <a:lnSpc>
                <a:spcPts val="2517"/>
              </a:lnSpc>
              <a:buSzPct val="100000"/>
              <a:buChar char="•"/>
            </a:pPr>
            <a:r>
              <a:rPr lang="en-US" sz="1573" b="1" dirty="0">
                <a:solidFill>
                  <a:srgbClr val="4A4A45"/>
                </a:solidFill>
                <a:latin typeface="Lato" pitchFamily="34" charset="0"/>
                <a:ea typeface="Lato" pitchFamily="34" charset="-122"/>
                <a:cs typeface="Lato" pitchFamily="34" charset="-120"/>
              </a:rPr>
              <a:t>Improve availability for accommodations and various room and property types to meet diverse guest needs and preferences effectively</a:t>
            </a:r>
            <a:endParaRPr lang="en-US" sz="1573" dirty="0"/>
          </a:p>
        </p:txBody>
      </p:sp>
      <p:sp>
        <p:nvSpPr>
          <p:cNvPr id="12" name="Text 9"/>
          <p:cNvSpPr/>
          <p:nvPr/>
        </p:nvSpPr>
        <p:spPr>
          <a:xfrm>
            <a:off x="7566422" y="7180183"/>
            <a:ext cx="4501753" cy="319564"/>
          </a:xfrm>
          <a:prstGeom prst="rect">
            <a:avLst/>
          </a:prstGeom>
          <a:noFill/>
          <a:ln/>
        </p:spPr>
        <p:txBody>
          <a:bodyPr wrap="none" rtlCol="0" anchor="t"/>
          <a:lstStyle/>
          <a:p>
            <a:pPr indent="0" marL="0">
              <a:lnSpc>
                <a:spcPts val="2517"/>
              </a:lnSpc>
              <a:buNone/>
            </a:pPr>
            <a:endParaRPr lang="en-US" sz="1573"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31386"/>
          </a:xfrm>
          <a:prstGeom prst="rect">
            <a:avLst/>
          </a:prstGeom>
          <a:solidFill>
            <a:srgbClr val="EFECE6"/>
          </a:solidFill>
          <a:ln/>
        </p:spPr>
      </p:sp>
      <p:pic>
        <p:nvPicPr>
          <p:cNvPr id="4" name="Image 0" descr="preencoded.png">    </p:cNvPr>
          <p:cNvPicPr>
            <a:picLocks noChangeAspect="1"/>
          </p:cNvPicPr>
          <p:nvPr/>
        </p:nvPicPr>
        <p:blipFill>
          <a:blip r:embed="rId1"/>
          <a:stretch>
            <a:fillRect/>
          </a:stretch>
        </p:blipFill>
        <p:spPr>
          <a:xfrm>
            <a:off x="0" y="0"/>
            <a:ext cx="14630400" cy="2663904"/>
          </a:xfrm>
          <a:prstGeom prst="rect">
            <a:avLst/>
          </a:prstGeom>
        </p:spPr>
      </p:pic>
      <p:sp>
        <p:nvSpPr>
          <p:cNvPr id="5" name="Text 2"/>
          <p:cNvSpPr/>
          <p:nvPr/>
        </p:nvSpPr>
        <p:spPr>
          <a:xfrm>
            <a:off x="2253615" y="3249930"/>
            <a:ext cx="5327928" cy="665917"/>
          </a:xfrm>
          <a:prstGeom prst="rect">
            <a:avLst/>
          </a:prstGeom>
          <a:noFill/>
          <a:ln/>
        </p:spPr>
        <p:txBody>
          <a:bodyPr wrap="none" rtlCol="0" anchor="t"/>
          <a:lstStyle/>
          <a:p>
            <a:pPr indent="0" marL="0">
              <a:lnSpc>
                <a:spcPts val="5244"/>
              </a:lnSpc>
              <a:buNone/>
            </a:pPr>
            <a:r>
              <a:rPr lang="en-US" sz="4195" b="1" dirty="0">
                <a:solidFill>
                  <a:srgbClr val="282824"/>
                </a:solidFill>
                <a:latin typeface="Lato" pitchFamily="34" charset="0"/>
                <a:ea typeface="Lato" pitchFamily="34" charset="-122"/>
                <a:cs typeface="Lato" pitchFamily="34" charset="-120"/>
              </a:rPr>
              <a:t>Conclusion</a:t>
            </a:r>
            <a:endParaRPr lang="en-US" sz="4195" dirty="0"/>
          </a:p>
        </p:txBody>
      </p:sp>
      <p:sp>
        <p:nvSpPr>
          <p:cNvPr id="6" name="Text 3"/>
          <p:cNvSpPr/>
          <p:nvPr/>
        </p:nvSpPr>
        <p:spPr>
          <a:xfrm>
            <a:off x="2253615" y="4235410"/>
            <a:ext cx="10123170" cy="3409950"/>
          </a:xfrm>
          <a:prstGeom prst="rect">
            <a:avLst/>
          </a:prstGeom>
          <a:noFill/>
          <a:ln/>
        </p:spPr>
        <p:txBody>
          <a:bodyPr wrap="square" rtlCol="0" anchor="t"/>
          <a:lstStyle/>
          <a:p>
            <a:pPr indent="0" marL="0">
              <a:lnSpc>
                <a:spcPts val="2685"/>
              </a:lnSpc>
              <a:buNone/>
            </a:pPr>
            <a:r>
              <a:rPr lang="en-US" sz="1678" b="1" dirty="0">
                <a:solidFill>
                  <a:srgbClr val="4A4A45"/>
                </a:solidFill>
                <a:latin typeface="Lato" pitchFamily="34" charset="0"/>
                <a:ea typeface="Lato" pitchFamily="34" charset="-122"/>
                <a:cs typeface="Lato" pitchFamily="34" charset="-120"/>
              </a:rPr>
              <a:t>In summary, the Hotel Dashboard Aggregator reveals a significant concentration of listings in host locations within the Europe region. On the first and second pages, the most trending property type is entire rental units, entire homes. properties with an average availability of 30 days exhibit an actual availability of 12 days for 30-day listings and 26 days for 60-day listings. Moving to the third page, listings with super hosts comprise 75%, boasting an impressive one-hour response time. Host verifications primarily include email and phone, while the average host acceptance rate stands at 75%. On the fourth page, accommodations boast high ratings, with an average of 4.65 for two accommodations and 4.7 for entire homes. Communication satisfaction ranks even higher, averaging 4.81. Finally, the last page highlights the prevalence of entire rental homes, typically featuring two bedrooms and one bathroom, with an average minimum stay requirement of 5 nights.</a:t>
            </a:r>
            <a:endParaRPr lang="en-US" sz="1678"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2024-05-12T10:48:05Z</dcterms:created>
  <dcterms:modified xsi:type="dcterms:W3CDTF">2024-05-12T10:48:05Z</dcterms:modified>
</cp:coreProperties>
</file>